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Nuni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Nunito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55" Type="http://schemas.openxmlformats.org/officeDocument/2006/relationships/font" Target="fonts/Nunito-italic.fntdata"/><Relationship Id="rId10" Type="http://schemas.openxmlformats.org/officeDocument/2006/relationships/slide" Target="slides/slide6.xml"/><Relationship Id="rId54" Type="http://schemas.openxmlformats.org/officeDocument/2006/relationships/font" Target="fonts/Nunito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6eeaf28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016eeaf28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16eeaf28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016eeaf28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16eeaf28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016eeaf28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16eeaf28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016eeaf28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6eeaf28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016eeaf28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15155d5f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15155d5f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5155d5f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015155d5f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16eeaf284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016eeaf28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15155d5f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015155d5f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15155d5f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15155d5f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16eeaf2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16eeaf2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16eeaf2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16eeaf2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16eeaf28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16eeaf28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16eeaf28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16eeaf28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6eeaf28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6eeaf28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6eeaf2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6eeaf2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16eeaf28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16eeaf28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16eeaf2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16eeaf2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6eeaf28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16eeaf28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16eeaf28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016eeaf28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​​https://michal.karzynski.pl/blog/2017/03/19/developing-workflows-with-apache-airflow/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6eeaf28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016eeaf28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16eeaf28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016eeaf28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0f5bfe9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00f5bfe9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saben…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es una lectura obligatoria para pasar el curso...</a:t>
            </a:r>
            <a:endParaRPr baseline="30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822184f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f822184f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21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" name="Google Shape;8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5"/>
          <p:cNvPicPr preferRelativeResize="0"/>
          <p:nvPr/>
        </p:nvPicPr>
        <p:blipFill rotWithShape="1">
          <a:blip r:embed="rId4">
            <a:alphaModFix/>
          </a:blip>
          <a:srcRect b="0" l="20012" r="19490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25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4">
  <p:cSld name="TITLE_1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Crece con Google</a:t>
            </a:r>
            <a:endParaRPr b="0" i="0" sz="6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0" l="20012" r="19490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5">
  <p:cSld name="TITLE_1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6">
  <p:cSld name="TITLE_18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8">
  <p:cSld name="TITLE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9">
  <p:cSld name="TITLE_2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7">
  <p:cSld name="TITLE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docs.gcp.databricks.com/index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tabricks.com/product/mlflow-model-registry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lflow.org/docs/latest/model-registry.html#registry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mlflow.org/docs/latest/model-registry.html#registry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mlflow.org/docs/latest/model-registry.html#registry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datis.co.uk/mlflow-introduction-to-model-registry/" TargetMode="External"/><Relationship Id="rId4" Type="http://schemas.openxmlformats.org/officeDocument/2006/relationships/hyperlink" Target="https://adatis.co.uk/mlflow-introduction-to-model-registry/" TargetMode="External"/><Relationship Id="rId5" Type="http://schemas.openxmlformats.org/officeDocument/2006/relationships/hyperlink" Target="https://adatis.co.uk/mlflow-introduction-to-model-registry/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hyperlink" Target="https://www.slideshare.net/databricks/scaling-ridehailing-with-machine-learning-on-mlflow" TargetMode="External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irflow.apache.org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irflow.apache.org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www.datarevenue.com/en-blog/airflow-vs-luigi-vs-argo-vs-mlflow-vs-kubeflow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www.datarevenue.com/en-blog/airflow-vs-luigi-vs-argo-vs-mlflow-vs-kubeflow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3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hyperlink" Target="https://michal.karzynski.pl/blog/2017/03/19/developing-workflows-with-apache-airflow/" TargetMode="External"/><Relationship Id="rId5" Type="http://schemas.openxmlformats.org/officeDocument/2006/relationships/hyperlink" Target="https://michal.karzynski.pl/blog/2017/03/19/developing-workflows-with-apache-airflow/" TargetMode="External"/><Relationship Id="rId6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jpg"/><Relationship Id="rId4" Type="http://schemas.openxmlformats.org/officeDocument/2006/relationships/image" Target="../media/image60.png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0.gif"/><Relationship Id="rId5" Type="http://schemas.openxmlformats.org/officeDocument/2006/relationships/hyperlink" Target="https://drive.google.com/file/d/1Y3FOggGRVW1_esW7pTPiAcfqFdDMELTh/view?usp=sharing" TargetMode="External"/><Relationship Id="rId6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hyperlink" Target="https://www.inovex.de/de/blog/fully-managing-databricks-from-airflow-using-custom-operators/" TargetMode="External"/><Relationship Id="rId5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hyperlink" Target="https://towardsdatascience.com/10-minutes-to-building-a-machine-learning-pipeline-with-apache-airflow-53cd09268977" TargetMode="External"/><Relationship Id="rId5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hyperlink" Target="https://medium.com/@amrkmrc/airflow-and-mlflow-integration-d93e193b8b74" TargetMode="External"/><Relationship Id="rId5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hyperlink" Target="https://medium.com/@Sushil_Kumar/setting-up-mlflow-on-google-cloud-for-remote-tracking-of-machine-learning-experiments-b48e0122de04" TargetMode="External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hyperlink" Target="https://www.vantage-ai.com/en/blog/keeping-your-ml-model-in-shape-with-kafka-airflow-and-mlflow" TargetMode="External"/><Relationship Id="rId5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hyperlink" Target="https://databricks.com/session_eu20/mats-stack-mlflow-airflow-tensorflow-spark-for-cross-system-orchestration-of-machine-learning-pipelines" TargetMode="External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image" Target="../media/image5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.ly/mdsai-gdrive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aima.cs.berkeley.edu/" TargetMode="External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hyperlink" Target="https://www.coursera.org/professional-certificates/preparing-for-google-cloud-machine-learning-engineer-professional-certificate" TargetMode="External"/><Relationship Id="rId5" Type="http://schemas.openxmlformats.org/officeDocument/2006/relationships/hyperlink" Target="https://www.coursera.org/professional-certificates/preparing-for-google-cloud-machine-learning-engineer-professional-certificate" TargetMode="External"/><Relationship Id="rId6" Type="http://schemas.openxmlformats.org/officeDocument/2006/relationships/hyperlink" Target="https://www.coursera.org/learn/ml-pipelines-google-cloud" TargetMode="External"/><Relationship Id="rId7" Type="http://schemas.openxmlformats.org/officeDocument/2006/relationships/hyperlink" Target="https://www.coursera.org/learn/ml-pipelines-google-cloud" TargetMode="External"/><Relationship Id="rId8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tabricks.com/session/scaling-ride-hailing-with-machine-learning-on-mlflow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image" Target="../media/image24.png"/><Relationship Id="rId7" Type="http://schemas.openxmlformats.org/officeDocument/2006/relationships/image" Target="../media/image34.png"/><Relationship Id="rId8" Type="http://schemas.openxmlformats.org/officeDocument/2006/relationships/hyperlink" Target="https://www.slideshare.net/databricks/scaling-ridehailing-with-machine-learning-on-mlfl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9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Documentación oficial de Databricks @ GCP</a:t>
            </a:r>
            <a:endParaRPr b="1" i="0" sz="30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238" y="1440600"/>
            <a:ext cx="6747524" cy="1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25" y="2732263"/>
            <a:ext cx="3617499" cy="189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/>
          <p:nvPr/>
        </p:nvSpPr>
        <p:spPr>
          <a:xfrm>
            <a:off x="4028300" y="1626900"/>
            <a:ext cx="4782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Model versioning|registry con MLFlow.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Model Versioning con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810400"/>
            <a:ext cx="5593354" cy="4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1"/>
          <p:cNvSpPr txBox="1"/>
          <p:nvPr/>
        </p:nvSpPr>
        <p:spPr>
          <a:xfrm>
            <a:off x="5970450" y="20985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Así registramos un modelo para etiquetado a producción.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Model Versioning con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2"/>
          <p:cNvSpPr txBox="1"/>
          <p:nvPr/>
        </p:nvSpPr>
        <p:spPr>
          <a:xfrm>
            <a:off x="5970450" y="20985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Nombramos el modelo para que sea público en la organización.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810400"/>
            <a:ext cx="5582321" cy="4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3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Model Versioning con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3"/>
          <p:cNvSpPr txBox="1"/>
          <p:nvPr/>
        </p:nvSpPr>
        <p:spPr>
          <a:xfrm>
            <a:off x="2963250" y="3382350"/>
            <a:ext cx="3217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También podemos ver un listado de modelos en MLFlow.</a:t>
            </a:r>
            <a:endParaRPr b="1" sz="15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277" y="1032926"/>
            <a:ext cx="6983450" cy="23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Model</a:t>
            </a: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 registry</a:t>
            </a: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 con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6311" y="772775"/>
            <a:ext cx="678126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5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5"/>
          <p:cNvSpPr txBox="1"/>
          <p:nvPr/>
        </p:nvSpPr>
        <p:spPr>
          <a:xfrm>
            <a:off x="1500000" y="1041150"/>
            <a:ext cx="6144000" cy="21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Study Case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Scaling Ride-Hailing with Machine Learning on MLflow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/>
        </p:nvSpPr>
        <p:spPr>
          <a:xfrm>
            <a:off x="4434650" y="1516950"/>
            <a:ext cx="44187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Apache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Airflow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y primeros pasos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6"/>
          <p:cNvPicPr preferRelativeResize="0"/>
          <p:nvPr/>
        </p:nvPicPr>
        <p:blipFill rotWithShape="1">
          <a:blip r:embed="rId5">
            <a:alphaModFix/>
          </a:blip>
          <a:srcRect b="0" l="46678" r="0" t="0"/>
          <a:stretch/>
        </p:blipFill>
        <p:spPr>
          <a:xfrm>
            <a:off x="-71075" y="0"/>
            <a:ext cx="40969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</a:t>
            </a: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Apache Airflow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298" name="Google Shape;29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7"/>
          <p:cNvSpPr txBox="1"/>
          <p:nvPr/>
        </p:nvSpPr>
        <p:spPr>
          <a:xfrm>
            <a:off x="208625" y="792650"/>
            <a:ext cx="3763500" cy="3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 una biblioteca de</a:t>
            </a:r>
            <a:r>
              <a:rPr b="1" lang="en" sz="1800">
                <a:solidFill>
                  <a:srgbClr val="44184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código abierto que permite monitorear, agendar y administrar el flujo de trabajo de Data pipelines usando una aplicación web.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Compatible con GCP, AWS, Azure y otros servicios.</a:t>
            </a:r>
            <a:endParaRPr b="1" sz="18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675" y="1686713"/>
            <a:ext cx="4581977" cy="1770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Acerca de </a:t>
            </a: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Apache Airflow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306" name="Google Shape;30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675" y="1686713"/>
            <a:ext cx="4581977" cy="1770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</a:effectLst>
        </p:spPr>
      </p:pic>
      <p:sp>
        <p:nvSpPr>
          <p:cNvPr id="308" name="Google Shape;308;p58"/>
          <p:cNvSpPr txBox="1"/>
          <p:nvPr/>
        </p:nvSpPr>
        <p:spPr>
          <a:xfrm>
            <a:off x="208625" y="792650"/>
            <a:ext cx="4166100" cy="3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Provee información del estado de tareas completadas y tareas operativas así como un sistema de logs.</a:t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Airflow usa Grafos Acíclicos Dirigidos(DAGs) para administrar la interoperabilidad de los datos. Está diseñada en Python pero es compatible con cualquier lenguaje de programación.</a:t>
            </a:r>
            <a:endParaRPr b="1" i="0" sz="1800" u="none" cap="none" strike="noStrike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 versioning con MLFlow + Apache Airflow.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Comparación de DAGs|MLOps tools.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314" name="Google Shape;3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050" y="695575"/>
            <a:ext cx="5927799" cy="41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9"/>
          <p:cNvSpPr txBox="1"/>
          <p:nvPr/>
        </p:nvSpPr>
        <p:spPr>
          <a:xfrm>
            <a:off x="184575" y="2340900"/>
            <a:ext cx="120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6"/>
              </a:rPr>
              <a:t>Link acá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/>
          <p:nvPr/>
        </p:nvSpPr>
        <p:spPr>
          <a:xfrm>
            <a:off x="0" y="2202300"/>
            <a:ext cx="20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¿DAGs?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805" y="1970538"/>
            <a:ext cx="1616575" cy="12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Grafos Acíclicos Dirigidos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  <p:pic>
        <p:nvPicPr>
          <p:cNvPr id="330" name="Google Shape;33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1"/>
          <p:cNvSpPr txBox="1"/>
          <p:nvPr/>
        </p:nvSpPr>
        <p:spPr>
          <a:xfrm>
            <a:off x="208625" y="792650"/>
            <a:ext cx="4166100" cy="3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 matemáticas, un DAG es la representación de la solución de un problema estructurado a través de arcos y nodos.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Algunos autores le denominan una “estructura de datos” dada su naturaleza de proveer consistencia y trazabilidad a problemas complejos.</a:t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642" y="157675"/>
            <a:ext cx="2343783" cy="32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199" y="2199200"/>
            <a:ext cx="2834476" cy="25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Tipos de formulación de una función objetivo: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25" y="1307225"/>
            <a:ext cx="7801500" cy="29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3"/>
          <p:cNvSpPr txBox="1"/>
          <p:nvPr/>
        </p:nvSpPr>
        <p:spPr>
          <a:xfrm>
            <a:off x="707400" y="1098125"/>
            <a:ext cx="7729200" cy="30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Una Red Bayesiana es un grafo direccional donde cada nodo es anotado con información probabilística cuantitativa</a:t>
            </a: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Cada nodo corresponde a una variable aleatoria, que puede ser discreta o contínua.</a:t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441848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 conjunto de flechas direccionales conectan pares de nodos, si hay una flecha de nodoX a nodoY, X es ancestro de Y.</a:t>
            </a:r>
            <a:endParaRPr b="1" sz="1800">
              <a:solidFill>
                <a:srgbClr val="441848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3"/>
          <p:cNvSpPr txBox="1"/>
          <p:nvPr/>
        </p:nvSpPr>
        <p:spPr>
          <a:xfrm>
            <a:off x="282150" y="1815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DAGs: Redes Bayesianas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4"/>
          <p:cNvSpPr txBox="1"/>
          <p:nvPr/>
        </p:nvSpPr>
        <p:spPr>
          <a:xfrm>
            <a:off x="707400" y="1520125"/>
            <a:ext cx="7729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El grafo no tiene ciclos, por lo tanto es un grafo acíclico direccionado ó DAG.</a:t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Montserrat"/>
              <a:buChar char="●"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Cada nodoX tiene una distribución probabilística condicional P(Xi|Parents(Xi)) que cuantifica el efecto de los ancestros en el nodo.  </a:t>
            </a:r>
            <a:r>
              <a:rPr lang="en" sz="1800">
                <a:solidFill>
                  <a:schemeClr val="dk1"/>
                </a:solidFill>
              </a:rPr>
              <a:t>	 	 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64"/>
          <p:cNvSpPr txBox="1"/>
          <p:nvPr/>
        </p:nvSpPr>
        <p:spPr>
          <a:xfrm>
            <a:off x="282150" y="1815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DAGs: Redes Bayesianas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75" y="1371638"/>
            <a:ext cx="7022450" cy="24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/>
        </p:nvSpPr>
        <p:spPr>
          <a:xfrm>
            <a:off x="282150" y="1815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 de red bayesiana: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888" y="1057275"/>
            <a:ext cx="56102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6"/>
          <p:cNvSpPr txBox="1"/>
          <p:nvPr/>
        </p:nvSpPr>
        <p:spPr>
          <a:xfrm>
            <a:off x="282150" y="1815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Redes Bayesianas y su tabla de probabilidad condicional: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788" y="1059300"/>
            <a:ext cx="5172424" cy="35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7"/>
          <p:cNvSpPr txBox="1"/>
          <p:nvPr/>
        </p:nvSpPr>
        <p:spPr>
          <a:xfrm>
            <a:off x="434550" y="3339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Redes Bayesianas: Alarma de robo|sismo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8"/>
          <p:cNvSpPr txBox="1"/>
          <p:nvPr/>
        </p:nvSpPr>
        <p:spPr>
          <a:xfrm>
            <a:off x="439350" y="175625"/>
            <a:ext cx="8265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Red Bayesiana con valores continuos y discretos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382" name="Google Shape;3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451" y="1318625"/>
            <a:ext cx="7027100" cy="25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1500000" y="1904850"/>
            <a:ext cx="6144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1" i="0" sz="36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9"/>
          <p:cNvSpPr txBox="1"/>
          <p:nvPr/>
        </p:nvSpPr>
        <p:spPr>
          <a:xfrm>
            <a:off x="439350" y="175625"/>
            <a:ext cx="8265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 de dos nodos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389" name="Google Shape;38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365" y="964938"/>
            <a:ext cx="6639275" cy="32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0"/>
          <p:cNvSpPr txBox="1"/>
          <p:nvPr/>
        </p:nvSpPr>
        <p:spPr>
          <a:xfrm>
            <a:off x="439350" y="175625"/>
            <a:ext cx="82653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 de dos nodos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396" name="Google Shape;3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813" y="1048575"/>
            <a:ext cx="6400375" cy="33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50" y="828975"/>
            <a:ext cx="5401102" cy="39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1"/>
          <p:cNvSpPr txBox="1"/>
          <p:nvPr/>
        </p:nvSpPr>
        <p:spPr>
          <a:xfrm>
            <a:off x="6225150" y="2189100"/>
            <a:ext cx="2614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227 millones de computaciones.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4" name="Google Shape;404;p71"/>
          <p:cNvSpPr txBox="1"/>
          <p:nvPr/>
        </p:nvSpPr>
        <p:spPr>
          <a:xfrm>
            <a:off x="282150" y="181575"/>
            <a:ext cx="86088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Ejemplo: Car insurance</a:t>
            </a:r>
            <a:endParaRPr b="1" i="0" sz="2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2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72"/>
          <p:cNvSpPr txBox="1"/>
          <p:nvPr/>
        </p:nvSpPr>
        <p:spPr>
          <a:xfrm>
            <a:off x="1500000" y="1854900"/>
            <a:ext cx="61440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Tutorial de A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irflow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22462_8b5f_2.jpg" id="419" name="Google Shape;41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812" y="-40287"/>
            <a:ext cx="9247614" cy="5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73"/>
          <p:cNvSpPr txBox="1"/>
          <p:nvPr/>
        </p:nvSpPr>
        <p:spPr>
          <a:xfrm>
            <a:off x="345775" y="332975"/>
            <a:ext cx="85932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</a:t>
            </a:r>
            <a:endParaRPr b="0" i="0" sz="42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5875" y="4376850"/>
            <a:ext cx="1183100" cy="6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712" y="997900"/>
            <a:ext cx="8496476" cy="30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00" y="3415775"/>
            <a:ext cx="1352075" cy="13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4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Tensorflow Extended</a:t>
            </a:r>
            <a:r>
              <a:rPr b="1" i="0" lang="en" sz="27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5"/>
          <p:cNvSpPr/>
          <p:nvPr/>
        </p:nvSpPr>
        <p:spPr>
          <a:xfrm>
            <a:off x="803550" y="1201800"/>
            <a:ext cx="7536900" cy="24957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5"/>
          <p:cNvSpPr txBox="1"/>
          <p:nvPr/>
        </p:nvSpPr>
        <p:spPr>
          <a:xfrm>
            <a:off x="1500000" y="1348850"/>
            <a:ext cx="61440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Fully Managing Databricks from Airflow using Custom Operators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6"/>
          <p:cNvSpPr/>
          <p:nvPr/>
        </p:nvSpPr>
        <p:spPr>
          <a:xfrm>
            <a:off x="803550" y="1278000"/>
            <a:ext cx="7536900" cy="29583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6"/>
          <p:cNvSpPr txBox="1"/>
          <p:nvPr/>
        </p:nvSpPr>
        <p:spPr>
          <a:xfrm>
            <a:off x="1500000" y="1348850"/>
            <a:ext cx="6144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10 Minutes to Building a Machine Learning Pipeline with Apache Airflow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7"/>
          <p:cNvSpPr/>
          <p:nvPr/>
        </p:nvSpPr>
        <p:spPr>
          <a:xfrm>
            <a:off x="803550" y="1659000"/>
            <a:ext cx="7536900" cy="18255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7"/>
          <p:cNvSpPr txBox="1"/>
          <p:nvPr/>
        </p:nvSpPr>
        <p:spPr>
          <a:xfrm>
            <a:off x="1500000" y="1806050"/>
            <a:ext cx="6144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Crowd-coding: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Airflow and MLFlow Integration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8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47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78"/>
          <p:cNvSpPr txBox="1"/>
          <p:nvPr/>
        </p:nvSpPr>
        <p:spPr>
          <a:xfrm>
            <a:off x="1500000" y="1120250"/>
            <a:ext cx="61440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i="0" lang="en" sz="36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Setting up MLFlow on Google Cloud for Remote Tracking of Machine Learning Experiments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b="0" i="0" lang="en" sz="21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/>
        </p:nvSpPr>
        <p:spPr>
          <a:xfrm>
            <a:off x="377400" y="1146463"/>
            <a:ext cx="8389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dar breve lectura a la presentación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versioning con MLFlow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🤖💜</a:t>
            </a: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donde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veremos la importancia de los metadatos en el proceso de creación de agentes inteligentes.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Luego veremos una herramienta para la automatización de pipelines llamada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Apache Airflow</a:t>
            </a:r>
            <a:r>
              <a:rPr lang="en" sz="1800">
                <a:solidFill>
                  <a:srgbClr val="E8E7E3"/>
                </a:solidFill>
              </a:rPr>
              <a:t>🤖💜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haremos algunos ejercicios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comprender la herramienta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haremos uno o varios </a:t>
            </a: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🐱‍💻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en </a:t>
            </a: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💻🐍 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colaboración usando  </a:t>
            </a: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Breakout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rooms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para volver y hacer un repaso de sesión</a:t>
            </a:r>
            <a:r>
              <a:rPr b="0" i="0" lang="en" sz="18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🤖💜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hoy.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9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79"/>
          <p:cNvSpPr txBox="1"/>
          <p:nvPr/>
        </p:nvSpPr>
        <p:spPr>
          <a:xfrm>
            <a:off x="1500000" y="1120250"/>
            <a:ext cx="61440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Keeping your ML model in shape with Kafka, Airflow and MLFlow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087" y="-16925"/>
            <a:ext cx="9204173" cy="5177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0"/>
          <p:cNvSpPr/>
          <p:nvPr/>
        </p:nvSpPr>
        <p:spPr>
          <a:xfrm>
            <a:off x="803550" y="1049400"/>
            <a:ext cx="7536900" cy="3055200"/>
          </a:xfrm>
          <a:prstGeom prst="roundRect">
            <a:avLst>
              <a:gd fmla="val 16667" name="adj"/>
            </a:avLst>
          </a:prstGeom>
          <a:solidFill>
            <a:srgbClr val="434343">
              <a:alpha val="5765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42863" rotWithShape="0" algn="bl" dir="2460000" dist="104775">
              <a:srgbClr val="FF00FF">
                <a:alpha val="5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80"/>
          <p:cNvSpPr txBox="1"/>
          <p:nvPr/>
        </p:nvSpPr>
        <p:spPr>
          <a:xfrm>
            <a:off x="1500000" y="1617600"/>
            <a:ext cx="61440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MATS stack for ML Pipelines</a:t>
            </a:r>
            <a:r>
              <a:rPr b="1" lang="en" sz="3600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600" u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0" name="Google Shape;490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800" y="0"/>
            <a:ext cx="10469800" cy="5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81"/>
          <p:cNvSpPr txBox="1"/>
          <p:nvPr/>
        </p:nvSpPr>
        <p:spPr>
          <a:xfrm>
            <a:off x="500350" y="3785575"/>
            <a:ext cx="16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2"/>
          <p:cNvSpPr txBox="1"/>
          <p:nvPr/>
        </p:nvSpPr>
        <p:spPr>
          <a:xfrm>
            <a:off x="4160425" y="1315200"/>
            <a:ext cx="44187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Model versioning con MLFlow y Apache Airflow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19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4"/>
          <p:cNvPicPr preferRelativeResize="0"/>
          <p:nvPr/>
        </p:nvPicPr>
        <p:blipFill rotWithShape="1">
          <a:blip r:embed="rId4">
            <a:alphaModFix/>
          </a:blip>
          <a:srcRect b="11316" l="6076" r="0" t="0"/>
          <a:stretch/>
        </p:blipFill>
        <p:spPr>
          <a:xfrm flipH="1">
            <a:off x="6539600" y="1207200"/>
            <a:ext cx="2489075" cy="30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4"/>
          <p:cNvSpPr txBox="1"/>
          <p:nvPr/>
        </p:nvSpPr>
        <p:spPr>
          <a:xfrm>
            <a:off x="548850" y="897000"/>
            <a:ext cx="7270800" cy="3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Objetivos.</a:t>
            </a:r>
            <a:endParaRPr b="1" i="0" sz="1700" u="none" cap="none" strike="noStrike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Model versioning con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MLFlow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PM. Primeros pas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os en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Apache Airflow.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Crowd-coding: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Tutorial de Apache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Airflow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8:00 - 8:15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8:15 - 9:20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Crowd-coding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 Tutorial de Tensorflow Extended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i="0" lang="en" sz="1700" u="none" cap="none" strike="noStrike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i="0" sz="1700" u="none" cap="none" strike="noStrike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y meta-recursos de aprendizaje.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6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Artificial Intelligence: A modern Approach 4ed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6"/>
          <p:cNvSpPr txBox="1"/>
          <p:nvPr/>
        </p:nvSpPr>
        <p:spPr>
          <a:xfrm>
            <a:off x="5040450" y="2302800"/>
            <a:ext cx="2503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Sitio oficial aquí</a:t>
            </a:r>
            <a:endParaRPr b="1" i="0" sz="2100" u="none" cap="none" strike="noStrike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100" y="1008437"/>
            <a:ext cx="3065404" cy="38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6"/>
          <p:cNvSpPr txBox="1"/>
          <p:nvPr/>
        </p:nvSpPr>
        <p:spPr>
          <a:xfrm>
            <a:off x="4554900" y="2840700"/>
            <a:ext cx="347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Capítulo 13: Razonamiento probabilístico.</a:t>
            </a:r>
            <a:endParaRPr b="1" sz="18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7"/>
          <p:cNvSpPr txBox="1"/>
          <p:nvPr/>
        </p:nvSpPr>
        <p:spPr>
          <a:xfrm>
            <a:off x="1528950" y="2423200"/>
            <a:ext cx="6086100" cy="18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Parte de:</a:t>
            </a:r>
            <a:r>
              <a:rPr b="1" lang="en" sz="24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5"/>
              </a:rPr>
              <a:t>Machine Learning Engineer Professional Certificate</a:t>
            </a:r>
            <a:endParaRPr b="1" sz="2400">
              <a:solidFill>
                <a:srgbClr val="441848"/>
              </a:solidFill>
              <a:highlight>
                <a:srgbClr val="FFFFFF"/>
              </a:highlight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7"/>
          <p:cNvSpPr txBox="1"/>
          <p:nvPr/>
        </p:nvSpPr>
        <p:spPr>
          <a:xfrm>
            <a:off x="295125" y="129575"/>
            <a:ext cx="8538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Curso</a:t>
            </a:r>
            <a:r>
              <a:rPr b="1" i="0" lang="en" sz="3000" u="none" cap="none" strike="noStrike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ML Pipelines on Google Cloud</a:t>
            </a:r>
            <a:endParaRPr b="1" i="0" sz="3000" u="none" cap="none" strike="noStrike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9975" y="1093925"/>
            <a:ext cx="6944039" cy="1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/>
        </p:nvSpPr>
        <p:spPr>
          <a:xfrm>
            <a:off x="377100" y="157675"/>
            <a:ext cx="8579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Scaling Ride-Hailing with Machine Learning on MLflow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0" y="1246700"/>
            <a:ext cx="3430850" cy="34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400" y="2124202"/>
            <a:ext cx="3098375" cy="112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9900FF">
                <a:alpha val="50000"/>
              </a:srgbClr>
            </a:outerShdw>
          </a:effectLst>
        </p:spPr>
      </p:pic>
      <p:pic>
        <p:nvPicPr>
          <p:cNvPr id="225" name="Google Shape;22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00" y="1246700"/>
            <a:ext cx="3466650" cy="34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8"/>
          <p:cNvSpPr txBox="1"/>
          <p:nvPr/>
        </p:nvSpPr>
        <p:spPr>
          <a:xfrm>
            <a:off x="5798175" y="3554700"/>
            <a:ext cx="161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Slides acá</a:t>
            </a:r>
            <a:endParaRPr b="1" sz="21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